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8"/>
  </p:sldMasterIdLst>
  <p:notesMasterIdLst>
    <p:notesMasterId r:id="rId78"/>
  </p:notesMasterIdLst>
  <p:handoutMasterIdLst>
    <p:handoutMasterId r:id="rId79"/>
  </p:handoutMasterIdLst>
  <p:sldIdLst>
    <p:sldId id="343" r:id="rId9"/>
    <p:sldId id="426" r:id="rId10"/>
    <p:sldId id="481" r:id="rId11"/>
    <p:sldId id="480" r:id="rId12"/>
    <p:sldId id="427" r:id="rId13"/>
    <p:sldId id="453" r:id="rId14"/>
    <p:sldId id="456" r:id="rId15"/>
    <p:sldId id="482" r:id="rId16"/>
    <p:sldId id="445" r:id="rId17"/>
    <p:sldId id="479" r:id="rId18"/>
    <p:sldId id="484" r:id="rId19"/>
    <p:sldId id="483" r:id="rId20"/>
    <p:sldId id="457" r:id="rId21"/>
    <p:sldId id="491" r:id="rId22"/>
    <p:sldId id="485" r:id="rId23"/>
    <p:sldId id="488" r:id="rId24"/>
    <p:sldId id="487" r:id="rId25"/>
    <p:sldId id="492" r:id="rId26"/>
    <p:sldId id="490" r:id="rId27"/>
    <p:sldId id="447" r:id="rId28"/>
    <p:sldId id="493" r:id="rId29"/>
    <p:sldId id="467" r:id="rId30"/>
    <p:sldId id="468" r:id="rId31"/>
    <p:sldId id="495" r:id="rId32"/>
    <p:sldId id="498" r:id="rId33"/>
    <p:sldId id="499" r:id="rId34"/>
    <p:sldId id="500" r:id="rId35"/>
    <p:sldId id="501" r:id="rId36"/>
    <p:sldId id="502" r:id="rId37"/>
    <p:sldId id="503" r:id="rId38"/>
    <p:sldId id="472" r:id="rId39"/>
    <p:sldId id="458" r:id="rId40"/>
    <p:sldId id="505" r:id="rId41"/>
    <p:sldId id="506" r:id="rId42"/>
    <p:sldId id="508" r:id="rId43"/>
    <p:sldId id="516" r:id="rId44"/>
    <p:sldId id="512" r:id="rId45"/>
    <p:sldId id="514" r:id="rId46"/>
    <p:sldId id="513" r:id="rId47"/>
    <p:sldId id="509" r:id="rId48"/>
    <p:sldId id="517" r:id="rId49"/>
    <p:sldId id="518" r:id="rId50"/>
    <p:sldId id="510" r:id="rId51"/>
    <p:sldId id="519" r:id="rId52"/>
    <p:sldId id="511" r:id="rId53"/>
    <p:sldId id="520" r:id="rId54"/>
    <p:sldId id="522" r:id="rId55"/>
    <p:sldId id="523" r:id="rId56"/>
    <p:sldId id="524" r:id="rId57"/>
    <p:sldId id="525" r:id="rId58"/>
    <p:sldId id="526" r:id="rId59"/>
    <p:sldId id="476" r:id="rId60"/>
    <p:sldId id="527" r:id="rId61"/>
    <p:sldId id="478" r:id="rId62"/>
    <p:sldId id="530" r:id="rId63"/>
    <p:sldId id="531" r:id="rId64"/>
    <p:sldId id="532" r:id="rId65"/>
    <p:sldId id="533" r:id="rId66"/>
    <p:sldId id="535" r:id="rId67"/>
    <p:sldId id="537" r:id="rId68"/>
    <p:sldId id="538" r:id="rId69"/>
    <p:sldId id="539" r:id="rId70"/>
    <p:sldId id="540" r:id="rId71"/>
    <p:sldId id="449" r:id="rId72"/>
    <p:sldId id="543" r:id="rId73"/>
    <p:sldId id="545" r:id="rId74"/>
    <p:sldId id="546" r:id="rId75"/>
    <p:sldId id="547" r:id="rId76"/>
    <p:sldId id="462" r:id="rId77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thany Bradshaw" initials="BB" lastIdx="1" clrIdx="0"/>
  <p:cmAuthor id="1" name="Emily Howell" initials="EH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6C3B"/>
    <a:srgbClr val="0000FF"/>
    <a:srgbClr val="F9F3DD"/>
    <a:srgbClr val="EADDBA"/>
    <a:srgbClr val="84171A"/>
    <a:srgbClr val="B15651"/>
    <a:srgbClr val="D6BE7A"/>
    <a:srgbClr val="616F57"/>
    <a:srgbClr val="51738E"/>
    <a:srgbClr val="C6AB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85" autoAdjust="0"/>
    <p:restoredTop sz="94127" autoAdjust="0"/>
  </p:normalViewPr>
  <p:slideViewPr>
    <p:cSldViewPr snapToGrid="0">
      <p:cViewPr>
        <p:scale>
          <a:sx n="96" d="100"/>
          <a:sy n="96" d="100"/>
        </p:scale>
        <p:origin x="58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tableStyles" Target="tableStyles.xml"/><Relationship Id="rId7" Type="http://schemas.openxmlformats.org/officeDocument/2006/relationships/customXml" Target="../customXml/item7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61" Type="http://schemas.openxmlformats.org/officeDocument/2006/relationships/slide" Target="slides/slide53.xml"/><Relationship Id="rId82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1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7C07-2C1F-43E6-8D40-CB6D0F599CC1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F096A-F34A-4F0B-ABF8-0AEE8B6D7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6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6434"/>
          </a:xfrm>
          <a:prstGeom prst="rect">
            <a:avLst/>
          </a:prstGeom>
        </p:spPr>
        <p:txBody>
          <a:bodyPr vert="horz" lIns="92294" tIns="46147" rIns="92294" bIns="46147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66434"/>
          </a:xfrm>
          <a:prstGeom prst="rect">
            <a:avLst/>
          </a:prstGeom>
        </p:spPr>
        <p:txBody>
          <a:bodyPr vert="horz" lIns="92294" tIns="46147" rIns="92294" bIns="46147" rtlCol="0"/>
          <a:lstStyle>
            <a:lvl1pPr algn="r">
              <a:defRPr sz="1100"/>
            </a:lvl1pPr>
          </a:lstStyle>
          <a:p>
            <a:fld id="{10CD50BE-7BF6-4806-BACA-A3810B4827E3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4" tIns="46147" rIns="92294" bIns="4614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2294" tIns="46147" rIns="92294" bIns="4614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2971800" cy="466433"/>
          </a:xfrm>
          <a:prstGeom prst="rect">
            <a:avLst/>
          </a:prstGeom>
        </p:spPr>
        <p:txBody>
          <a:bodyPr vert="horz" lIns="92294" tIns="46147" rIns="92294" bIns="46147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8"/>
            <a:ext cx="2971800" cy="466433"/>
          </a:xfrm>
          <a:prstGeom prst="rect">
            <a:avLst/>
          </a:prstGeom>
        </p:spPr>
        <p:txBody>
          <a:bodyPr vert="horz" lIns="92294" tIns="46147" rIns="92294" bIns="46147" rtlCol="0" anchor="b"/>
          <a:lstStyle>
            <a:lvl1pPr algn="r">
              <a:defRPr sz="1100"/>
            </a:lvl1pPr>
          </a:lstStyle>
          <a:p>
            <a:fld id="{34AB6B34-742E-463A-82E4-E1215DEC6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73161">
              <a:defRPr/>
            </a:pPr>
            <a:r>
              <a:rPr lang="en-US" dirty="0" smtClean="0"/>
              <a:t>Speaker: SAMHSA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96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70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99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01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73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9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85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2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5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49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49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45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B6B34-742E-463A-82E4-E1215DEC69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8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66674" y="5772151"/>
            <a:ext cx="9286874" cy="1162050"/>
          </a:xfrm>
          <a:prstGeom prst="rect">
            <a:avLst/>
          </a:prstGeom>
          <a:solidFill>
            <a:srgbClr val="517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2849" y="2425700"/>
            <a:ext cx="4895849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67088" y="4048125"/>
            <a:ext cx="4902833" cy="13716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5914339"/>
            <a:ext cx="826390" cy="8769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5792741"/>
            <a:ext cx="3800475" cy="1274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9" y="123825"/>
            <a:ext cx="3877061" cy="11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81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23888" y="1630607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10332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44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71A7B4-E377-41E1-A014-2BA4DE49D4BF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C20EB2-02D3-412C-AA72-A8C217C0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1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1E8B07-CED3-4D07-A6C6-8A3A7F6CB9B7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C20EB2-02D3-412C-AA72-A8C217C03D5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9" y="123825"/>
            <a:ext cx="3877061" cy="115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3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45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45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CCED97-9E45-4636-84AA-79081CDCD10C}" type="datetime1">
              <a:rPr lang="en-US" smtClean="0"/>
              <a:t>6/28/2017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C20EB2-02D3-412C-AA72-A8C217C0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1E9DDC-5756-4167-84F6-B169C0AA2691}" type="datetime1">
              <a:rPr lang="en-US" smtClean="0"/>
              <a:t>6/28/2017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C20EB2-02D3-412C-AA72-A8C217C0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8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5925"/>
            <a:ext cx="3008313" cy="771525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76400"/>
            <a:ext cx="5111750" cy="44497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43175"/>
            <a:ext cx="3008313" cy="35829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943A94-A5DA-48AB-AF96-C2762D9A60D2}" type="datetime1">
              <a:rPr lang="en-US" smtClean="0"/>
              <a:t>6/28/2017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C20EB2-02D3-412C-AA72-A8C217C03D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457200" y="274638"/>
            <a:ext cx="82296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ヒラギノ角ゴ Pro W3" charset="0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ヒラギノ角ゴ Pro W3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ヒラギノ角ゴ Pro W3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ヒラギノ角ゴ Pro W3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ヒラギノ角ゴ Pro W3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2CC6E7-81D7-4A37-876A-34F281B93222}" type="datetime1">
              <a:rPr lang="en-US" smtClean="0"/>
              <a:t>6/28/2017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C20EB2-02D3-412C-AA72-A8C217C03D5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23825" y="1209675"/>
            <a:ext cx="9410700" cy="552450"/>
          </a:xfrm>
          <a:prstGeom prst="rect">
            <a:avLst/>
          </a:prstGeom>
          <a:solidFill>
            <a:srgbClr val="F9F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-2"/>
            <a:ext cx="9144000" cy="228601"/>
            <a:chOff x="0" y="-2"/>
            <a:chExt cx="9144000" cy="228601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-1"/>
              <a:ext cx="1162050" cy="228600"/>
            </a:xfrm>
            <a:prstGeom prst="rect">
              <a:avLst/>
            </a:prstGeom>
            <a:solidFill>
              <a:srgbClr val="B56C3B"/>
            </a:solidFill>
            <a:ln>
              <a:solidFill>
                <a:srgbClr val="B56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171575" y="-1"/>
              <a:ext cx="457200" cy="228600"/>
            </a:xfrm>
            <a:prstGeom prst="rect">
              <a:avLst/>
            </a:prstGeom>
            <a:solidFill>
              <a:srgbClr val="C6AB5C"/>
            </a:solidFill>
            <a:ln>
              <a:solidFill>
                <a:srgbClr val="C6AB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647825" y="-1"/>
              <a:ext cx="1097280" cy="228600"/>
            </a:xfrm>
            <a:prstGeom prst="rect">
              <a:avLst/>
            </a:prstGeom>
            <a:solidFill>
              <a:srgbClr val="51738E"/>
            </a:solidFill>
            <a:ln>
              <a:solidFill>
                <a:srgbClr val="5173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3238500" y="-1"/>
              <a:ext cx="1162050" cy="228600"/>
            </a:xfrm>
            <a:prstGeom prst="rect">
              <a:avLst/>
            </a:prstGeom>
            <a:solidFill>
              <a:srgbClr val="616F57"/>
            </a:solidFill>
            <a:ln>
              <a:solidFill>
                <a:srgbClr val="616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752725" y="-1"/>
              <a:ext cx="457200" cy="228600"/>
            </a:xfrm>
            <a:prstGeom prst="rect">
              <a:avLst/>
            </a:prstGeom>
            <a:solidFill>
              <a:srgbClr val="D6BE7A"/>
            </a:solidFill>
            <a:ln>
              <a:solidFill>
                <a:srgbClr val="D6BE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400550" y="-1"/>
              <a:ext cx="3017520" cy="228600"/>
            </a:xfrm>
            <a:prstGeom prst="rect">
              <a:avLst/>
            </a:prstGeom>
            <a:solidFill>
              <a:srgbClr val="84171A"/>
            </a:solidFill>
            <a:ln>
              <a:solidFill>
                <a:srgbClr val="8417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448548" y="-2"/>
              <a:ext cx="731520" cy="228600"/>
            </a:xfrm>
            <a:prstGeom prst="rect">
              <a:avLst/>
            </a:prstGeom>
            <a:solidFill>
              <a:srgbClr val="EADDBA"/>
            </a:solidFill>
            <a:ln>
              <a:solidFill>
                <a:srgbClr val="EADD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981950" y="-1"/>
              <a:ext cx="116205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034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A663CA-907D-4972-A869-5D1469C5C7F6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C20EB2-02D3-412C-AA72-A8C217C0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3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2FAED3-CBBE-4EE8-9FF3-FF3B92A7776D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C20EB2-02D3-412C-AA72-A8C217C03D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209675"/>
            <a:ext cx="9144000" cy="552450"/>
          </a:xfrm>
          <a:prstGeom prst="rect">
            <a:avLst/>
          </a:prstGeom>
          <a:solidFill>
            <a:srgbClr val="F9F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5595938" y="3309938"/>
            <a:ext cx="6857998" cy="238126"/>
            <a:chOff x="0" y="-2"/>
            <a:chExt cx="9144000" cy="228601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-1"/>
              <a:ext cx="1162050" cy="228600"/>
            </a:xfrm>
            <a:prstGeom prst="rect">
              <a:avLst/>
            </a:prstGeom>
            <a:solidFill>
              <a:srgbClr val="B56C3B"/>
            </a:solidFill>
            <a:ln>
              <a:solidFill>
                <a:srgbClr val="B56C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171575" y="-1"/>
              <a:ext cx="457200" cy="228600"/>
            </a:xfrm>
            <a:prstGeom prst="rect">
              <a:avLst/>
            </a:prstGeom>
            <a:solidFill>
              <a:srgbClr val="C6AB5C"/>
            </a:solidFill>
            <a:ln>
              <a:solidFill>
                <a:srgbClr val="C6AB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647825" y="-1"/>
              <a:ext cx="1097280" cy="228600"/>
            </a:xfrm>
            <a:prstGeom prst="rect">
              <a:avLst/>
            </a:prstGeom>
            <a:solidFill>
              <a:srgbClr val="51738E"/>
            </a:solidFill>
            <a:ln>
              <a:solidFill>
                <a:srgbClr val="5173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238500" y="-1"/>
              <a:ext cx="1162050" cy="228600"/>
            </a:xfrm>
            <a:prstGeom prst="rect">
              <a:avLst/>
            </a:prstGeom>
            <a:solidFill>
              <a:srgbClr val="616F57"/>
            </a:solidFill>
            <a:ln>
              <a:solidFill>
                <a:srgbClr val="616F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52725" y="-1"/>
              <a:ext cx="457200" cy="228600"/>
            </a:xfrm>
            <a:prstGeom prst="rect">
              <a:avLst/>
            </a:prstGeom>
            <a:solidFill>
              <a:srgbClr val="D6BE7A"/>
            </a:solidFill>
            <a:ln>
              <a:solidFill>
                <a:srgbClr val="D6BE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400550" y="-1"/>
              <a:ext cx="3017520" cy="228600"/>
            </a:xfrm>
            <a:prstGeom prst="rect">
              <a:avLst/>
            </a:prstGeom>
            <a:solidFill>
              <a:srgbClr val="84171A"/>
            </a:solidFill>
            <a:ln>
              <a:solidFill>
                <a:srgbClr val="8417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448548" y="-2"/>
              <a:ext cx="731520" cy="228600"/>
            </a:xfrm>
            <a:prstGeom prst="rect">
              <a:avLst/>
            </a:prstGeom>
            <a:solidFill>
              <a:srgbClr val="EADDBA"/>
            </a:solidFill>
            <a:ln>
              <a:solidFill>
                <a:srgbClr val="EADD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981950" y="-1"/>
              <a:ext cx="116205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085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6496050"/>
            <a:ext cx="9144000" cy="361950"/>
          </a:xfrm>
          <a:prstGeom prst="rect">
            <a:avLst/>
          </a:prstGeom>
          <a:solidFill>
            <a:srgbClr val="517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" y="0"/>
            <a:ext cx="9143999" cy="6505575"/>
          </a:xfrm>
          <a:prstGeom prst="rect">
            <a:avLst/>
          </a:prstGeom>
          <a:solidFill>
            <a:srgbClr val="F9F3DD"/>
          </a:solidFill>
          <a:ln>
            <a:solidFill>
              <a:srgbClr val="F9F3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76425"/>
            <a:ext cx="8229600" cy="424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1950" y="65119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Calibri" charset="0"/>
              </a:defRPr>
            </a:lvl1pPr>
          </a:lstStyle>
          <a:p>
            <a:fld id="{2A5019C0-4387-49C4-AD02-B3A0B5D429F3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0575" y="65214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latin typeface="Calibri" charset="0"/>
              </a:defRPr>
            </a:lvl1pPr>
          </a:lstStyle>
          <a:p>
            <a:fld id="{9CC20EB2-02D3-412C-AA72-A8C217C03D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362074"/>
            <a:ext cx="1162050" cy="228600"/>
          </a:xfrm>
          <a:prstGeom prst="rect">
            <a:avLst/>
          </a:prstGeom>
          <a:solidFill>
            <a:srgbClr val="B56C3B"/>
          </a:solidFill>
          <a:ln>
            <a:solidFill>
              <a:srgbClr val="B56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171575" y="1362074"/>
            <a:ext cx="457200" cy="228600"/>
          </a:xfrm>
          <a:prstGeom prst="rect">
            <a:avLst/>
          </a:prstGeom>
          <a:solidFill>
            <a:srgbClr val="C6AB5C"/>
          </a:solidFill>
          <a:ln>
            <a:solidFill>
              <a:srgbClr val="C6A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1647825" y="1362074"/>
            <a:ext cx="1097280" cy="228600"/>
          </a:xfrm>
          <a:prstGeom prst="rect">
            <a:avLst/>
          </a:prstGeom>
          <a:solidFill>
            <a:srgbClr val="51738E"/>
          </a:solidFill>
          <a:ln>
            <a:solidFill>
              <a:srgbClr val="5173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3238500" y="1362074"/>
            <a:ext cx="1162050" cy="228600"/>
          </a:xfrm>
          <a:prstGeom prst="rect">
            <a:avLst/>
          </a:prstGeom>
          <a:solidFill>
            <a:srgbClr val="616F57"/>
          </a:solidFill>
          <a:ln>
            <a:solidFill>
              <a:srgbClr val="616F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2752725" y="1362074"/>
            <a:ext cx="457200" cy="228600"/>
          </a:xfrm>
          <a:prstGeom prst="rect">
            <a:avLst/>
          </a:prstGeom>
          <a:solidFill>
            <a:srgbClr val="D6BE7A"/>
          </a:solidFill>
          <a:ln>
            <a:solidFill>
              <a:srgbClr val="D6BE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4400550" y="1362074"/>
            <a:ext cx="3017520" cy="228600"/>
          </a:xfrm>
          <a:prstGeom prst="rect">
            <a:avLst/>
          </a:prstGeom>
          <a:solidFill>
            <a:srgbClr val="84171A"/>
          </a:solidFill>
          <a:ln>
            <a:solidFill>
              <a:srgbClr val="8417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7448548" y="1362073"/>
            <a:ext cx="731520" cy="228600"/>
          </a:xfrm>
          <a:prstGeom prst="rect">
            <a:avLst/>
          </a:prstGeom>
          <a:solidFill>
            <a:srgbClr val="EADDBA"/>
          </a:solidFill>
          <a:ln>
            <a:solidFill>
              <a:srgbClr val="EADD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7981950" y="1362074"/>
            <a:ext cx="116205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2" r:id="rId6"/>
    <p:sldLayoutId id="2147483733" r:id="rId7"/>
    <p:sldLayoutId id="2147483734" r:id="rId8"/>
    <p:sldLayoutId id="2147483735" r:id="rId9"/>
    <p:sldLayoutId id="2147483673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ヒラギノ角ゴ Pro W3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ヒラギノ角ゴ Pro W3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ヒラギノ角ゴ Pro W3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ヒラギノ角ゴ Pro W3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ヒラギノ角ゴ Pro W3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ヒラギノ角ゴ Pro W3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2328530" y="1798637"/>
            <a:ext cx="6815470" cy="803049"/>
          </a:xfrm>
        </p:spPr>
        <p:txBody>
          <a:bodyPr/>
          <a:lstStyle/>
          <a:p>
            <a:r>
              <a:rPr lang="en-US" sz="2800" b="1" dirty="0" smtClean="0"/>
              <a:t>Consent2Share V3.2.0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/>
              <a:t>Provider User Guide</a:t>
            </a:r>
            <a:r>
              <a:rPr lang="en-US" sz="3200" dirty="0"/>
              <a:t/>
            </a:r>
            <a:br>
              <a:rPr lang="en-US" sz="3200" dirty="0"/>
            </a:b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/>
          <a:stretch/>
        </p:blipFill>
        <p:spPr>
          <a:xfrm>
            <a:off x="419100" y="2114550"/>
            <a:ext cx="1600200" cy="1057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225799"/>
            <a:ext cx="1600200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346575"/>
            <a:ext cx="1600200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5" b="1329"/>
          <a:stretch/>
        </p:blipFill>
        <p:spPr>
          <a:xfrm>
            <a:off x="2669880" y="2601686"/>
            <a:ext cx="5035845" cy="2958606"/>
          </a:xfrm>
          <a:prstGeom prst="rect">
            <a:avLst/>
          </a:prstGeom>
          <a:noFill/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15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Use Drop-down Menus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7670" y="1914797"/>
            <a:ext cx="7111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 the drop-down menus for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Role and Language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Gender and Date of Birth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Identifier System and Identifier Value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State and Country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618" y="3597356"/>
            <a:ext cx="5380182" cy="2742967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9852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Enter Optional </a:t>
            </a:r>
            <a:r>
              <a:rPr lang="en-US" sz="4000" dirty="0" smtClean="0"/>
              <a:t>Patient Information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6425"/>
            <a:ext cx="8229600" cy="1827357"/>
          </a:xfrm>
        </p:spPr>
        <p:txBody>
          <a:bodyPr/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/>
              <a:t>You can also enter optional </a:t>
            </a:r>
            <a:r>
              <a:rPr lang="en-US" sz="2400" i="1" dirty="0" smtClean="0"/>
              <a:t>Additional Information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 smtClean="0"/>
              <a:t>Address, Social Security number, and phone number</a:t>
            </a:r>
            <a:endParaRPr lang="en-US" sz="2400" dirty="0" smtClean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/>
              <a:t>You can enter the information now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400" dirty="0" smtClean="0"/>
              <a:t>Or, you can update patient information later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5" y="3703782"/>
            <a:ext cx="7491109" cy="2522439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070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Click Save When Finished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76425"/>
            <a:ext cx="8511309" cy="42497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When </a:t>
            </a:r>
            <a:r>
              <a:rPr lang="en-US" sz="2400" dirty="0" smtClean="0"/>
              <a:t>finished </a:t>
            </a:r>
            <a:r>
              <a:rPr lang="en-US" sz="2400" dirty="0" smtClean="0"/>
              <a:t>entering patient information</a:t>
            </a:r>
            <a:r>
              <a:rPr lang="en-US" sz="2400" dirty="0" smtClean="0"/>
              <a:t>, </a:t>
            </a:r>
            <a:r>
              <a:rPr lang="en-US" sz="2400" dirty="0"/>
              <a:t>click </a:t>
            </a:r>
            <a:r>
              <a:rPr lang="en-US" sz="2400" dirty="0" smtClean="0"/>
              <a:t>the Save button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3" y="2490900"/>
            <a:ext cx="7620660" cy="2651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491" y="3547793"/>
            <a:ext cx="3734124" cy="170702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340293">
            <a:off x="5923887" y="5027346"/>
            <a:ext cx="1189334" cy="3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6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Section 3: Activate a Patient Account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1784928"/>
            <a:ext cx="3708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You have now </a:t>
            </a:r>
            <a:r>
              <a:rPr lang="en-US" sz="2400" i="1" dirty="0" smtClean="0"/>
              <a:t>created</a:t>
            </a:r>
            <a:r>
              <a:rPr lang="en-US" sz="2400" dirty="0" smtClean="0"/>
              <a:t> a patient user account!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The next step is to </a:t>
            </a:r>
            <a:r>
              <a:rPr lang="en-US" sz="2400" i="1" dirty="0" smtClean="0"/>
              <a:t>activate</a:t>
            </a:r>
            <a:r>
              <a:rPr lang="en-US" sz="2400" dirty="0" smtClean="0"/>
              <a:t> the account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This can be done sending the patient an Account Activation Email and the patient activating the account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The next few slides will illustrate that process</a:t>
            </a: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0" y="2022441"/>
            <a:ext cx="4765153" cy="404928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45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Patient Record Page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1798260"/>
            <a:ext cx="370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is the Patient Record Page. Use it to: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Send a patient Account Verification Email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Review a patient’s health record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View and add a provider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Create a patient consent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Segment a patient’s health record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5600" y="2011040"/>
            <a:ext cx="4765153" cy="404928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378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Open Patient Record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1710" y="1794165"/>
            <a:ext cx="40686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To begin the activation process, first click on the Patient Card on the Create a Patient Account Page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This opens the patient’s Patient Record Page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39833"/>
            <a:ext cx="3691930" cy="1392385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7" y="4083612"/>
            <a:ext cx="524301" cy="304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894" y="2740249"/>
            <a:ext cx="3838266" cy="325996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838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Open Account Activation Page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1710" y="1794165"/>
            <a:ext cx="338816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On the Patient Record Page, click the Account Activation/Verification Code Link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This will open an Account Activation/Verification Page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77" y="1794165"/>
            <a:ext cx="5315075" cy="4514272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55" y="3648292"/>
            <a:ext cx="1010794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0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Account Activation Page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16946" y="1747982"/>
            <a:ext cx="3888510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This is the Account Activation/Verification Code Page 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2" y="1747982"/>
            <a:ext cx="4627418" cy="4633613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1960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Send Account Verification Email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16946" y="1747982"/>
            <a:ext cx="3888510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The Account Activation/Validation Code Page explains how to send an Account Activation Email to the patient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Click the Send Email button to generate and email the Verification Code to the patient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You can select language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Note that the account is not yet activated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2" y="1747982"/>
            <a:ext cx="4627418" cy="4633613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73309">
            <a:off x="4136110" y="5103788"/>
            <a:ext cx="1066273" cy="304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59164">
            <a:off x="2074946" y="5532794"/>
            <a:ext cx="566977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92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Notification of Sent Validation Code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94036" y="1747982"/>
            <a:ext cx="3463637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A verification pop-up at the top of the page will note that the email was successfully sent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The system will generate and reveal the Validation Code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smtClean="0"/>
              <a:t>The system will note that the Activation Email has been sent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0" y="1747982"/>
            <a:ext cx="4607856" cy="4643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69609">
            <a:off x="2007692" y="2166463"/>
            <a:ext cx="483199" cy="304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98162">
            <a:off x="3748230" y="3499271"/>
            <a:ext cx="481626" cy="3048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87128">
            <a:off x="2010320" y="4856006"/>
            <a:ext cx="481626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About Consent2Share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secure website that provides patients with 24-hour access to their personal health record</a:t>
            </a:r>
          </a:p>
          <a:p>
            <a:r>
              <a:rPr lang="en-US" sz="2400" dirty="0" smtClean="0"/>
              <a:t>Accessible anywhere using an internet connection</a:t>
            </a:r>
          </a:p>
          <a:p>
            <a:r>
              <a:rPr lang="en-US" sz="2400" dirty="0" smtClean="0"/>
              <a:t>Puts patients in charge of their own health information</a:t>
            </a:r>
          </a:p>
          <a:p>
            <a:r>
              <a:rPr lang="en-US" sz="2400" dirty="0" smtClean="0"/>
              <a:t>Allows patients to share your health records with providers</a:t>
            </a:r>
          </a:p>
          <a:p>
            <a:r>
              <a:rPr lang="en-US" sz="2400" dirty="0" smtClean="0"/>
              <a:t>Allows patients to choose what they wish to share</a:t>
            </a:r>
          </a:p>
          <a:p>
            <a:r>
              <a:rPr lang="en-US" sz="2400" dirty="0" smtClean="0"/>
              <a:t>Allows patients to provide electronic consent for their choices</a:t>
            </a:r>
          </a:p>
          <a:p>
            <a:r>
              <a:rPr lang="en-US" sz="2400" dirty="0" smtClean="0"/>
              <a:t>Allows patients to choose between English and Spanish translations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94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020762"/>
          </a:xfrm>
        </p:spPr>
        <p:txBody>
          <a:bodyPr/>
          <a:lstStyle/>
          <a:p>
            <a:r>
              <a:rPr lang="en-US" sz="4000" i="1" dirty="0" smtClean="0"/>
              <a:t>Patient Activates the Account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0103"/>
            <a:ext cx="8229600" cy="47378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The patient receives an </a:t>
            </a:r>
            <a:r>
              <a:rPr lang="en-US" sz="2400" dirty="0"/>
              <a:t>Activation </a:t>
            </a:r>
            <a:r>
              <a:rPr lang="en-US" sz="2400" dirty="0" smtClean="0"/>
              <a:t>Email that has </a:t>
            </a:r>
            <a:r>
              <a:rPr lang="en-US" sz="2400" dirty="0"/>
              <a:t>a link </a:t>
            </a:r>
            <a:r>
              <a:rPr lang="en-US" sz="2400" dirty="0" smtClean="0"/>
              <a:t>to Consent2Share, a secure token, and a Validation 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This allows the patient to enter Consent2Share, complete the account registration process, and activate his or her account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50" y="3444795"/>
            <a:ext cx="5951100" cy="2916892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183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020762"/>
          </a:xfrm>
        </p:spPr>
        <p:txBody>
          <a:bodyPr/>
          <a:lstStyle/>
          <a:p>
            <a:r>
              <a:rPr lang="en-US" sz="4000" i="1" dirty="0" smtClean="0"/>
              <a:t>The Patient Account is Now Activated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267"/>
            <a:ext cx="8229600" cy="156848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Once the patient has followed the instructions in the email and completed the account registration process, his or her account is now created and activated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They can now use the patient version of Consent2Share</a:t>
            </a:r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90" y="3346297"/>
            <a:ext cx="5241619" cy="300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4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Section 4: Add Providers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6425"/>
            <a:ext cx="8529782" cy="42497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Your patients likely </a:t>
            </a:r>
            <a:r>
              <a:rPr lang="en-US" sz="2400" dirty="0" smtClean="0"/>
              <a:t>have multiple health care providers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These </a:t>
            </a:r>
            <a:r>
              <a:rPr lang="en-US" sz="2400" dirty="0" smtClean="0"/>
              <a:t>may include </a:t>
            </a:r>
            <a:r>
              <a:rPr lang="en-US" sz="2400" dirty="0" smtClean="0"/>
              <a:t>primary care, mental health, addiction treatment, and specialty providers such as dermatologists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Consent2Share enables </a:t>
            </a:r>
            <a:r>
              <a:rPr lang="en-US" sz="2400" dirty="0" smtClean="0"/>
              <a:t>patients to </a:t>
            </a:r>
            <a:r>
              <a:rPr lang="en-US" sz="2400" dirty="0" smtClean="0"/>
              <a:t>share all or part of </a:t>
            </a:r>
            <a:r>
              <a:rPr lang="en-US" sz="2400" dirty="0" smtClean="0"/>
              <a:t>their health </a:t>
            </a:r>
            <a:r>
              <a:rPr lang="en-US" sz="2400" dirty="0" smtClean="0"/>
              <a:t>information </a:t>
            </a:r>
            <a:r>
              <a:rPr lang="en-US" sz="2400" dirty="0" smtClean="0"/>
              <a:t>among their providers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Thus, patients’ providers must be added to their accounts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Patients can do this themselves and you can do it on their behalf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The next few slides show how to add providers to their accounts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95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Add First Provider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016" y="1729657"/>
            <a:ext cx="3366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The first step is to add the first provider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At the patient’s Patient Record Page, select the Patient’s Providers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7" y="1739751"/>
            <a:ext cx="5083008" cy="4337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81" y="4678824"/>
            <a:ext cx="1005927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1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Add First Provider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015" y="1729657"/>
            <a:ext cx="831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This will open the Patient’s Providers Page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You can see that the patient does not yet have any providers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Click the Add a Health Provider button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6840"/>
          <a:stretch/>
        </p:blipFill>
        <p:spPr>
          <a:xfrm>
            <a:off x="1354144" y="2929986"/>
            <a:ext cx="6352526" cy="3476063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905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Search for First Provider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015" y="1729657"/>
            <a:ext cx="8312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This will open the Search Providers Page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Follow the instructions to search for the first provider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When finished, click the Search button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536" b="2086"/>
          <a:stretch/>
        </p:blipFill>
        <p:spPr>
          <a:xfrm>
            <a:off x="374015" y="3015315"/>
            <a:ext cx="8280045" cy="3420805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93508">
            <a:off x="7714756" y="5431042"/>
            <a:ext cx="1005927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41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Search for Second Provider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015" y="1729657"/>
            <a:ext cx="86037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After searching for the first provider, a Search Results page opens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Now, click the Select This Provider </a:t>
            </a:r>
            <a:r>
              <a:rPr lang="en-US" sz="2800" dirty="0" smtClean="0"/>
              <a:t>+</a:t>
            </a:r>
            <a:r>
              <a:rPr lang="en-US" sz="2400" dirty="0" smtClean="0"/>
              <a:t> button to add the provider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Note that the provider is temporarily added to the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7" y="3342644"/>
            <a:ext cx="8360833" cy="260808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745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Search for More Providers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015" y="1729657"/>
            <a:ext cx="86037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Now, you can use the Search function to add additional providers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In the example below, several providers appear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Again, click the Select This Provider </a:t>
            </a:r>
            <a:r>
              <a:rPr lang="en-US" sz="2800" dirty="0" smtClean="0"/>
              <a:t>+</a:t>
            </a:r>
            <a:r>
              <a:rPr lang="en-US" sz="2400" dirty="0" smtClean="0"/>
              <a:t> button to add the provider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05" y="3212939"/>
            <a:ext cx="8695085" cy="3064774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39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Add to Provider List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015" y="1729657"/>
            <a:ext cx="8603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We have now selected two providers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They appear in the Selections to Add section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Now, click the Add to Provider List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2" y="2929986"/>
            <a:ext cx="8680443" cy="2317527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83747">
            <a:off x="4371053" y="5179983"/>
            <a:ext cx="609653" cy="10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6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Add to Provider List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015" y="1729657"/>
            <a:ext cx="86037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We have now selected two providers to add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They appear in the Selections to Add section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Now, click the Add to Provider List button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A message will ask if you want to add the selected providers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Click the OK button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9564" t="39936"/>
          <a:stretch/>
        </p:blipFill>
        <p:spPr>
          <a:xfrm>
            <a:off x="226233" y="3733574"/>
            <a:ext cx="5193354" cy="1651250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46" y="4517533"/>
            <a:ext cx="4354945" cy="1505069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344447">
            <a:off x="909677" y="5504147"/>
            <a:ext cx="662163" cy="3048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296450">
            <a:off x="7580098" y="4755727"/>
            <a:ext cx="701101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3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Provider Roles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Consent2Share allows patients to register and create their own patient user accounts</a:t>
            </a:r>
          </a:p>
          <a:p>
            <a:r>
              <a:rPr lang="en-US" sz="2400" dirty="0" smtClean="0"/>
              <a:t>In addition, Consent2Share allows providers to help patients create their patient user accounts</a:t>
            </a:r>
          </a:p>
          <a:p>
            <a:r>
              <a:rPr lang="en-US" sz="2400" dirty="0" smtClean="0"/>
              <a:t>Providers can complete nearly the entire workflow required to create a patient user account</a:t>
            </a:r>
          </a:p>
          <a:p>
            <a:r>
              <a:rPr lang="en-US" sz="2400" dirty="0" smtClean="0"/>
              <a:t>However, patients must still complete registration steps and only patients can sign online consent</a:t>
            </a:r>
          </a:p>
          <a:p>
            <a:r>
              <a:rPr lang="en-US" sz="2400" dirty="0" smtClean="0"/>
              <a:t>This guide walks providers through patient account creation and several additional processes shown on the next slide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83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View Results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014" y="1637281"/>
            <a:ext cx="876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Click on the Patients’ Providers link on the Patient Record Page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You can see two providers were added to the patient’s account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Now, information can be shared between the two providers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98" y="2936692"/>
            <a:ext cx="5831804" cy="3485676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394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64071" cy="1020762"/>
          </a:xfrm>
        </p:spPr>
        <p:txBody>
          <a:bodyPr/>
          <a:lstStyle/>
          <a:p>
            <a:r>
              <a:rPr lang="en-US" sz="4000" dirty="0" smtClean="0"/>
              <a:t>Section 5: Create a Consent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76425"/>
            <a:ext cx="8124825" cy="42497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On behalf of patients, providers can use the consent feature to: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Choose to </a:t>
            </a:r>
            <a:r>
              <a:rPr lang="en-US" sz="2400" dirty="0" smtClean="0"/>
              <a:t>share </a:t>
            </a:r>
            <a:r>
              <a:rPr lang="en-US" sz="2400" dirty="0"/>
              <a:t>all </a:t>
            </a:r>
            <a:r>
              <a:rPr lang="en-US" sz="2400" dirty="0" smtClean="0"/>
              <a:t>or parts of </a:t>
            </a:r>
            <a:r>
              <a:rPr lang="en-US" sz="2400" dirty="0" smtClean="0"/>
              <a:t>patients’ health </a:t>
            </a:r>
            <a:r>
              <a:rPr lang="en-US" sz="2400" dirty="0" smtClean="0"/>
              <a:t>records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Choose </a:t>
            </a:r>
            <a:r>
              <a:rPr lang="en-US" sz="2400" dirty="0" smtClean="0"/>
              <a:t>the reason for sharing </a:t>
            </a:r>
            <a:r>
              <a:rPr lang="en-US" sz="2400" dirty="0" smtClean="0"/>
              <a:t>your patients’ health </a:t>
            </a:r>
            <a:r>
              <a:rPr lang="en-US" sz="2400" dirty="0" smtClean="0"/>
              <a:t>records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Select how long records will be shared with a provider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The next few slides will walk you through the process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41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Select Patient’s Consents Link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4752" y="1857626"/>
            <a:ext cx="85092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In practice, each patient will have multiple providers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For this guide, we have added two providers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Now we can create a consent between these providers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First, click the Patient’s Consent Link on the Patient Record Page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802" y="3427286"/>
            <a:ext cx="4450893" cy="2955041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80765">
            <a:off x="2657301" y="5479812"/>
            <a:ext cx="701101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69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020762"/>
          </a:xfrm>
        </p:spPr>
        <p:txBody>
          <a:bodyPr/>
          <a:lstStyle/>
          <a:p>
            <a:r>
              <a:rPr lang="en-US" sz="4000" dirty="0" smtClean="0"/>
              <a:t>Click the Add New Consent Button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4752" y="1857626"/>
            <a:ext cx="8444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If no consents exist yet, the system will alert you of that fact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Next, click the Add a New Consent Button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The Consent Page will open, as shown on the next slide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29" y="3287916"/>
            <a:ext cx="5876463" cy="2732555"/>
          </a:xfrm>
          <a:prstGeom prst="rect">
            <a:avLst/>
          </a:prstGeom>
          <a:noFill/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029" y="3875955"/>
            <a:ext cx="981541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2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Consent Page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43" y="1791693"/>
            <a:ext cx="7092011" cy="472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52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Step 1: Select Providers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25413"/>
            <a:ext cx="8229600" cy="1283011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953231"/>
            <a:ext cx="7597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You will need to select the “From” and “To” providers</a:t>
            </a:r>
          </a:p>
        </p:txBody>
      </p:sp>
    </p:spTree>
    <p:extLst>
      <p:ext uri="{BB962C8B-B14F-4D97-AF65-F5344CB8AC3E}">
        <p14:creationId xmlns:p14="http://schemas.microsoft.com/office/powerpoint/2010/main" val="590635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Select the “From” Provider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508" y="4569744"/>
            <a:ext cx="8229600" cy="1283011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6508" y="1963395"/>
            <a:ext cx="7597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First, select the “From” organization box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When you do, a pop-up box will open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Select the organization </a:t>
            </a:r>
            <a:r>
              <a:rPr lang="en-US" sz="2400" b="1" dirty="0" smtClean="0"/>
              <a:t>from whom </a:t>
            </a:r>
            <a:r>
              <a:rPr lang="en-US" sz="2400" dirty="0" smtClean="0"/>
              <a:t>you wish to share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We will choose </a:t>
            </a:r>
            <a:r>
              <a:rPr lang="en-US" sz="2400" dirty="0" err="1" smtClean="0"/>
              <a:t>Sanaga</a:t>
            </a:r>
            <a:r>
              <a:rPr lang="en-US" sz="2400" dirty="0" smtClean="0"/>
              <a:t> Services and Care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325" t="4684" r="2692" b="3990"/>
          <a:stretch/>
        </p:blipFill>
        <p:spPr>
          <a:xfrm>
            <a:off x="5001490" y="3901749"/>
            <a:ext cx="3814618" cy="2484583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3355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“From” Provider Populates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0327" y="1962757"/>
            <a:ext cx="8370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 </a:t>
            </a:r>
            <a:r>
              <a:rPr lang="en-US" sz="2400" dirty="0" err="1" smtClean="0"/>
              <a:t>Sanaga</a:t>
            </a:r>
            <a:r>
              <a:rPr lang="en-US" sz="2400" dirty="0" smtClean="0"/>
              <a:t> Services and Care populates the “From” provider box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327" y="2795256"/>
            <a:ext cx="8229600" cy="13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27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Select “To” Provider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45" y="4569106"/>
            <a:ext cx="8229600" cy="1283011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3112" y="1962757"/>
            <a:ext cx="7597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Next, select the “To” organization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When you click the “To” box, a pop-up box will open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Select the organization </a:t>
            </a:r>
            <a:r>
              <a:rPr lang="en-US" sz="2400" b="1" dirty="0" smtClean="0"/>
              <a:t>to whom </a:t>
            </a:r>
            <a:r>
              <a:rPr lang="en-US" sz="2400" dirty="0" smtClean="0"/>
              <a:t>you wish to share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We have chosen Capital Behavioral Health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648" y="4240103"/>
            <a:ext cx="3787468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24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Chose “To” Provider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3112" y="1962757"/>
            <a:ext cx="7597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 it populates the “To” provider box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329241"/>
            <a:ext cx="8229600" cy="1344106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67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About This Provider User Guide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76425"/>
            <a:ext cx="8229600" cy="42497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This Provider User Guide will show you how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Create </a:t>
            </a:r>
            <a:r>
              <a:rPr lang="en-US" sz="2400" dirty="0"/>
              <a:t>a Patient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Enter </a:t>
            </a:r>
            <a:r>
              <a:rPr lang="en-US" sz="2400" dirty="0"/>
              <a:t>Patient Demographics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Activate </a:t>
            </a:r>
            <a:r>
              <a:rPr lang="en-US" sz="2400" dirty="0"/>
              <a:t>a Patient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Add </a:t>
            </a:r>
            <a:r>
              <a:rPr lang="en-US" sz="2400" dirty="0"/>
              <a:t>Providers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Create </a:t>
            </a:r>
            <a:r>
              <a:rPr lang="en-US" sz="2400" dirty="0"/>
              <a:t>a Consent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Segment </a:t>
            </a:r>
            <a:r>
              <a:rPr lang="en-US" sz="2400" dirty="0"/>
              <a:t>Patient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Search </a:t>
            </a:r>
            <a:r>
              <a:rPr lang="en-US" sz="2400" dirty="0"/>
              <a:t>for Patients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Update </a:t>
            </a:r>
            <a:r>
              <a:rPr lang="en-US" sz="2400" dirty="0"/>
              <a:t>Patient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2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Step 2: Select Medical Information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2" t="2961" r="59540" b="5507"/>
          <a:stretch/>
        </p:blipFill>
        <p:spPr>
          <a:xfrm>
            <a:off x="1868223" y="4364086"/>
            <a:ext cx="5407554" cy="1884219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4837" y="1967345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Next, select how you would like the information to be shared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You can choose: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Share my medical record without any exception of medical information categories or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Share my medical record with exception of specific medical information categories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7685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Select Medical Information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4837" y="1967345"/>
            <a:ext cx="42810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We have chosen to share medical records with exceptions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A Privacy Settings box allows selecting sensitive information categories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We will choose to share the first two categories: drug use, alcohol use, and alcoholism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Click the Save Changes button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7951" y="2045173"/>
            <a:ext cx="3932235" cy="3884572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502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Select Medical Information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4837" y="1967345"/>
            <a:ext cx="8188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After making our choice, the system shows that we have chosen to share: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Drug use Information and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Alcohol use and Alcoholism Information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28" y="3652132"/>
            <a:ext cx="5404253" cy="2415774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43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Step 3: Select Purpose of Use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0" t="4702" r="66162" b="4054"/>
          <a:stretch/>
        </p:blipFill>
        <p:spPr>
          <a:xfrm>
            <a:off x="1849089" y="3385205"/>
            <a:ext cx="5530765" cy="2193559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890051"/>
            <a:ext cx="8354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Next, select Purpose of Use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The default setting is “Treatment”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For most patients, this will be the most appropriate setting</a:t>
            </a:r>
          </a:p>
        </p:txBody>
      </p:sp>
    </p:spTree>
    <p:extLst>
      <p:ext uri="{BB962C8B-B14F-4D97-AF65-F5344CB8AC3E}">
        <p14:creationId xmlns:p14="http://schemas.microsoft.com/office/powerpoint/2010/main" val="1750992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Edit Purpose of Use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782617"/>
            <a:ext cx="37176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If the Edit button is chosen for Purpose of Use, a pop-up window will open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It will allow you to Select All or Deselect All for: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Treatment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Healthcare Payment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Healthcare Research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836" y="1921163"/>
            <a:ext cx="4608624" cy="3215753"/>
          </a:xfrm>
          <a:prstGeom prst="rect">
            <a:avLst/>
          </a:prstGeom>
          <a:noFill/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7416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Step 4: Select Consent Terms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45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091" y="4088756"/>
            <a:ext cx="6027817" cy="1694243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57200" y="2020332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Next, select a start date and an end date during which the patient’s medical records will be shared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By default, the system will select today’s date as the start date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The system will select an end date one year in the future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You can choose to edit the start and end dates as needed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0220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Step 5: Click the Save Button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62413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Click the Save button to save all of the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40" y="2085795"/>
            <a:ext cx="6763120" cy="421152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5877" y="5577118"/>
            <a:ext cx="2110923" cy="823031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26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 smtClean="0"/>
              <a:t>Patient Step 6: Patient Signs Consent</a:t>
            </a:r>
            <a:endParaRPr lang="en-US" sz="4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5599" y="1789422"/>
            <a:ext cx="8696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The provider can </a:t>
            </a:r>
            <a:r>
              <a:rPr lang="en-US" sz="2400" i="1" dirty="0" smtClean="0"/>
              <a:t>create</a:t>
            </a:r>
            <a:r>
              <a:rPr lang="en-US" sz="2400" dirty="0" smtClean="0"/>
              <a:t> patient consents in Consent2Share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However, the patient must </a:t>
            </a:r>
            <a:r>
              <a:rPr lang="en-US" sz="2400" i="1" dirty="0" smtClean="0"/>
              <a:t>electronically sign </a:t>
            </a:r>
            <a:r>
              <a:rPr lang="en-US" sz="2400" dirty="0" smtClean="0"/>
              <a:t>his or her consents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To do so, the patient must have activated his or her account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The following </a:t>
            </a:r>
            <a:r>
              <a:rPr lang="en-US" sz="2400" i="1" dirty="0" smtClean="0"/>
              <a:t>Patient Step </a:t>
            </a:r>
            <a:r>
              <a:rPr lang="en-US" sz="2400" dirty="0" smtClean="0"/>
              <a:t>slides show the steps patients take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First, they enter the Consent2Share Patient Portal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040" y="3627039"/>
            <a:ext cx="4870760" cy="27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6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686801" cy="1020762"/>
          </a:xfrm>
        </p:spPr>
        <p:txBody>
          <a:bodyPr/>
          <a:lstStyle/>
          <a:p>
            <a:r>
              <a:rPr lang="en-US" sz="4000" i="1" dirty="0" smtClean="0"/>
              <a:t>Patient Step 6.1: Consent Management</a:t>
            </a:r>
            <a:endParaRPr lang="en-US" sz="4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1821561"/>
            <a:ext cx="83534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Patients </a:t>
            </a:r>
            <a:r>
              <a:rPr lang="en-US" sz="2400" dirty="0" smtClean="0"/>
              <a:t>can view his or her My Consents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It shows status </a:t>
            </a:r>
            <a:r>
              <a:rPr lang="en-US" sz="2400" dirty="0" smtClean="0"/>
              <a:t>of all the consents created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Clicking </a:t>
            </a:r>
            <a:r>
              <a:rPr lang="en-US" sz="2400" dirty="0"/>
              <a:t>o</a:t>
            </a:r>
            <a:r>
              <a:rPr lang="en-US" sz="2400" dirty="0" smtClean="0"/>
              <a:t>n the </a:t>
            </a:r>
            <a:r>
              <a:rPr lang="en-US" sz="2400" dirty="0" smtClean="0"/>
              <a:t>Manage </a:t>
            </a:r>
            <a:r>
              <a:rPr lang="en-US" sz="2400" dirty="0" smtClean="0"/>
              <a:t>Consents button opens up pop-up window to help </a:t>
            </a:r>
            <a:r>
              <a:rPr lang="en-US" sz="2400" dirty="0" smtClean="0"/>
              <a:t>patients manage their consents</a:t>
            </a:r>
            <a:endParaRPr lang="en-US" sz="24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87756"/>
            <a:ext cx="8117898" cy="2527514"/>
          </a:xfr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961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46655" cy="1020762"/>
          </a:xfrm>
        </p:spPr>
        <p:txBody>
          <a:bodyPr/>
          <a:lstStyle/>
          <a:p>
            <a:r>
              <a:rPr lang="en-US" sz="4000" i="1" dirty="0" smtClean="0"/>
              <a:t>Patient Step 6.2: Signs Attestation Box</a:t>
            </a:r>
            <a:endParaRPr lang="en-US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Patients can then check the Consent Terms shown below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60" y="2612292"/>
            <a:ext cx="7621480" cy="3411180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92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Section 1: Create a Patient Account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4384"/>
            <a:ext cx="7953375" cy="411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First, go to the Consent2Share </a:t>
            </a:r>
            <a:r>
              <a:rPr lang="en-US" sz="2400" dirty="0" smtClean="0"/>
              <a:t>Provider </a:t>
            </a:r>
            <a:r>
              <a:rPr lang="en-US" sz="2400" dirty="0"/>
              <a:t>P</a:t>
            </a:r>
            <a:r>
              <a:rPr lang="en-US" sz="2400" dirty="0" smtClean="0"/>
              <a:t>ortal 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Next, enter </a:t>
            </a:r>
            <a:r>
              <a:rPr lang="en-US" sz="2400" dirty="0" smtClean="0"/>
              <a:t>your provider credentials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00" y="2743940"/>
            <a:ext cx="5904815" cy="352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74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 smtClean="0"/>
              <a:t>Patient Step 6.3: Provides eSignature</a:t>
            </a:r>
            <a:endParaRPr lang="en-US" sz="4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10519" y="1708941"/>
            <a:ext cx="32962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From the List Consents Page, </a:t>
            </a:r>
            <a:r>
              <a:rPr lang="en-US" sz="2400" dirty="0" smtClean="0"/>
              <a:t>patients click </a:t>
            </a:r>
            <a:r>
              <a:rPr lang="en-US" sz="2400" dirty="0" smtClean="0"/>
              <a:t>on Manage Consents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From the Consent Options pop-up window, </a:t>
            </a:r>
            <a:r>
              <a:rPr lang="en-US" sz="2400" dirty="0" smtClean="0"/>
              <a:t>they can select </a:t>
            </a:r>
            <a:r>
              <a:rPr lang="en-US" sz="2400" dirty="0" smtClean="0"/>
              <a:t>Provide eSignature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That </a:t>
            </a:r>
            <a:r>
              <a:rPr lang="en-US" sz="2400" dirty="0" smtClean="0"/>
              <a:t>brings patients to </a:t>
            </a:r>
            <a:r>
              <a:rPr lang="en-US" sz="2400" dirty="0" smtClean="0"/>
              <a:t>the Consent to Share My Medical Information </a:t>
            </a:r>
            <a:r>
              <a:rPr lang="en-US" sz="2400" dirty="0" smtClean="0"/>
              <a:t>Page</a:t>
            </a:r>
            <a:endParaRPr lang="en-US" sz="24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3" y="2476843"/>
            <a:ext cx="5399816" cy="2619180"/>
          </a:xfr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570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020762"/>
          </a:xfrm>
        </p:spPr>
        <p:txBody>
          <a:bodyPr/>
          <a:lstStyle/>
          <a:p>
            <a:r>
              <a:rPr lang="en-US" sz="4000" i="1" dirty="0" smtClean="0"/>
              <a:t>Patient Step 6.4: Receives Confirmation</a:t>
            </a:r>
            <a:endParaRPr lang="en-US" sz="4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673508"/>
            <a:ext cx="7906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Patients click the Complete </a:t>
            </a:r>
            <a:r>
              <a:rPr lang="en-US" sz="2400" dirty="0" smtClean="0"/>
              <a:t>button after </a:t>
            </a:r>
            <a:r>
              <a:rPr lang="en-US" sz="2400" dirty="0" smtClean="0"/>
              <a:t>authenticating</a:t>
            </a:r>
          </a:p>
          <a:p>
            <a:r>
              <a:rPr lang="en-US" sz="2400" dirty="0" smtClean="0"/>
              <a:t>They have </a:t>
            </a:r>
            <a:r>
              <a:rPr lang="en-US" sz="2400" dirty="0" smtClean="0"/>
              <a:t>created </a:t>
            </a:r>
            <a:r>
              <a:rPr lang="en-US" sz="2400" dirty="0" smtClean="0"/>
              <a:t>a consent by electronically signing </a:t>
            </a:r>
            <a:r>
              <a:rPr lang="en-US" sz="2400" dirty="0" smtClean="0"/>
              <a:t>it</a:t>
            </a:r>
          </a:p>
          <a:p>
            <a:r>
              <a:rPr lang="en-US" sz="2400" dirty="0" smtClean="0"/>
              <a:t>They will </a:t>
            </a:r>
            <a:r>
              <a:rPr lang="en-US" sz="2400" dirty="0" smtClean="0"/>
              <a:t>receive </a:t>
            </a:r>
            <a:r>
              <a:rPr lang="en-US" sz="2400" dirty="0"/>
              <a:t>a pop-up consent success </a:t>
            </a:r>
            <a:r>
              <a:rPr lang="en-US" sz="2400" dirty="0" smtClean="0"/>
              <a:t>notice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3" y="2991729"/>
            <a:ext cx="7581530" cy="3361511"/>
          </a:xfr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0428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Before Patient Signs Consent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Before the patient signs the consent, the consent status will be shown as </a:t>
            </a:r>
            <a:r>
              <a:rPr lang="en-US" sz="2400" dirty="0" smtClean="0"/>
              <a:t>“In Progress”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52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326" t="3622" r="599"/>
          <a:stretch/>
        </p:blipFill>
        <p:spPr>
          <a:xfrm>
            <a:off x="738909" y="3048000"/>
            <a:ext cx="7481455" cy="1123733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058465" y="3116047"/>
            <a:ext cx="981541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29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After Patient Signs Consent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After the patient signs the consent, a “Signed” icon will show that the consent has been signed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78" y="3301688"/>
            <a:ext cx="7945322" cy="1762285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56865" y="3507475"/>
            <a:ext cx="981541" cy="987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56865" y="4360765"/>
            <a:ext cx="981541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0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Section 6: Segment Patient Data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There may be situations in which you receive a request from another provider for you to share your patient’s sensitive health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Consent2Share allows you to segment health data on behalf of your patient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To do so, your patient must first sign a consent for you to share his or her health data with another provider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The next few pages will illustrate how to segment health data on behalf of your patients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328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Select Your Patient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453986"/>
            <a:ext cx="8229600" cy="392588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764146"/>
            <a:ext cx="7347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Now, select your My Patients Page and select the patient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55" y="4688308"/>
            <a:ext cx="3853432" cy="1467089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486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Select Document Segmentation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7426" y="1978025"/>
            <a:ext cx="4637292" cy="424973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684" y="4671617"/>
            <a:ext cx="981541" cy="987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978025"/>
            <a:ext cx="1967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Select the Segmentation Patient’s Health Record Link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8304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Select Segmentation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57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978025"/>
            <a:ext cx="1967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Select the Segment Patient’s Health Record Page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64" y="1771942"/>
            <a:ext cx="4914736" cy="4527878"/>
          </a:xfrm>
          <a:prstGeom prst="rect">
            <a:avLst/>
          </a:prstGeom>
          <a:noFill/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9966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Provider </a:t>
            </a:r>
            <a:r>
              <a:rPr lang="en-US" dirty="0" err="1" smtClean="0"/>
              <a:t>NPIs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273" y="2114718"/>
            <a:ext cx="4807527" cy="3717325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2582" y="1950316"/>
            <a:ext cx="342669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Enter the </a:t>
            </a:r>
            <a:r>
              <a:rPr lang="en-US" sz="2400" dirty="0" err="1" smtClean="0"/>
              <a:t>NPI</a:t>
            </a:r>
            <a:r>
              <a:rPr lang="en-US" sz="2400" dirty="0" smtClean="0"/>
              <a:t> number for the Authorized Provider (the “From” provider)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Enter the </a:t>
            </a:r>
            <a:r>
              <a:rPr lang="en-US" sz="2400" dirty="0" err="1" smtClean="0"/>
              <a:t>NPI</a:t>
            </a:r>
            <a:r>
              <a:rPr lang="en-US" sz="2400" dirty="0" smtClean="0"/>
              <a:t> number for the Disclose Provider (the “To” provider)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Note that it will populate the providers’ names or practices</a:t>
            </a:r>
          </a:p>
        </p:txBody>
      </p:sp>
    </p:spTree>
    <p:extLst>
      <p:ext uri="{BB962C8B-B14F-4D97-AF65-F5344CB8AC3E}">
        <p14:creationId xmlns:p14="http://schemas.microsoft.com/office/powerpoint/2010/main" val="2574870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Entering Provider </a:t>
            </a:r>
            <a:r>
              <a:rPr lang="en-US" sz="4000" dirty="0" err="1" smtClean="0"/>
              <a:t>NPI</a:t>
            </a:r>
            <a:r>
              <a:rPr lang="en-US" sz="4000" dirty="0" smtClean="0"/>
              <a:t> Numbers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Confirm the </a:t>
            </a:r>
            <a:r>
              <a:rPr lang="en-US" sz="2400" dirty="0" err="1"/>
              <a:t>NPI</a:t>
            </a:r>
            <a:r>
              <a:rPr lang="en-US" sz="2400" dirty="0"/>
              <a:t> populates the correct </a:t>
            </a:r>
            <a:r>
              <a:rPr lang="en-US" sz="2400" dirty="0" smtClean="0"/>
              <a:t>provider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If the entered </a:t>
            </a:r>
            <a:r>
              <a:rPr lang="en-US" sz="2400" dirty="0" err="1" smtClean="0"/>
              <a:t>NPI</a:t>
            </a:r>
            <a:r>
              <a:rPr lang="en-US" sz="2400" dirty="0" smtClean="0"/>
              <a:t> number is not found or if the wrong </a:t>
            </a:r>
            <a:r>
              <a:rPr lang="en-US" sz="2400" dirty="0" err="1" smtClean="0"/>
              <a:t>NPI</a:t>
            </a:r>
            <a:r>
              <a:rPr lang="en-US" sz="2400" dirty="0" smtClean="0"/>
              <a:t> is used, the segmentation will be unsuccessful or involve an incorrect provider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70" t="34997" r="1743" b="25334"/>
          <a:stretch/>
        </p:blipFill>
        <p:spPr>
          <a:xfrm>
            <a:off x="1159163" y="3628304"/>
            <a:ext cx="6825673" cy="2189806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99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Click the My Patients Card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5569" y="1744657"/>
            <a:ext cx="4758431" cy="28717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After login, the Provider Welcome Page opens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Click </a:t>
            </a:r>
            <a:r>
              <a:rPr lang="en-US" sz="2400" dirty="0" smtClean="0"/>
              <a:t>the </a:t>
            </a:r>
            <a:r>
              <a:rPr lang="en-US" sz="2400" dirty="0" smtClean="0"/>
              <a:t>My </a:t>
            </a:r>
            <a:r>
              <a:rPr lang="en-US" sz="2400" dirty="0" smtClean="0"/>
              <a:t>Patients </a:t>
            </a:r>
            <a:r>
              <a:rPr lang="en-US" sz="2400" dirty="0" smtClean="0"/>
              <a:t>Card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This opens the </a:t>
            </a:r>
            <a:r>
              <a:rPr lang="en-US" sz="2400" dirty="0" smtClean="0"/>
              <a:t>My Patients </a:t>
            </a:r>
            <a:r>
              <a:rPr lang="en-US" sz="2400" dirty="0" smtClean="0"/>
              <a:t>Page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" y="1855433"/>
            <a:ext cx="4107962" cy="4465469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055" y="4091703"/>
            <a:ext cx="3821657" cy="2322969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Right Arrow 11"/>
          <p:cNvSpPr/>
          <p:nvPr/>
        </p:nvSpPr>
        <p:spPr>
          <a:xfrm>
            <a:off x="4385569" y="4965108"/>
            <a:ext cx="493249" cy="24010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91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Select Purpose of Use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716" y="1950316"/>
            <a:ext cx="5496084" cy="424973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60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2582" y="1950316"/>
            <a:ext cx="26000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Select the Purpose of use: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Treatment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Healthcare Payment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Healthcare Research</a:t>
            </a:r>
          </a:p>
        </p:txBody>
      </p:sp>
    </p:spTree>
    <p:extLst>
      <p:ext uri="{BB962C8B-B14F-4D97-AF65-F5344CB8AC3E}">
        <p14:creationId xmlns:p14="http://schemas.microsoft.com/office/powerpoint/2010/main" val="291532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 Document to be Segmented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61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2581" y="1950316"/>
            <a:ext cx="26785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Attach the patient’s health data on file pulled from your EHR to segment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We will attach a C-CDA document in XML format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Click the Segment Document Button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284" y="1950316"/>
            <a:ext cx="5473516" cy="424973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946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Segmented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2582" y="1950316"/>
            <a:ext cx="28540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After you click the Segment Document Button, segmentation will begin.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When done, a Download Segmented Document message will appear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74"/>
          <a:stretch/>
        </p:blipFill>
        <p:spPr>
          <a:xfrm>
            <a:off x="3453853" y="1950316"/>
            <a:ext cx="5339165" cy="424973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017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Results: Segmented Document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2581" y="1950316"/>
            <a:ext cx="81372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You can then save the segmented document on your computer or other appropriate location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This example is a segmented C-CDA in </a:t>
            </a:r>
            <a:r>
              <a:rPr lang="en-US" sz="2400" dirty="0"/>
              <a:t>X</a:t>
            </a:r>
            <a:r>
              <a:rPr lang="en-US" sz="2400" dirty="0" smtClean="0"/>
              <a:t>ML format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Now you can send the segmented information to the requestor via a secure method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617" y="4004695"/>
            <a:ext cx="7509164" cy="240136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158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Section </a:t>
            </a:r>
            <a:r>
              <a:rPr lang="en-US" sz="4000" dirty="0" smtClean="0"/>
              <a:t>7: </a:t>
            </a:r>
            <a:r>
              <a:rPr lang="en-US" sz="4000" dirty="0" smtClean="0"/>
              <a:t>Search for Patients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680"/>
            <a:ext cx="4290291" cy="47471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Consent2Share includes a patient search feature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First, log </a:t>
            </a:r>
            <a:r>
              <a:rPr lang="en-US" sz="2400" dirty="0" smtClean="0"/>
              <a:t>into the </a:t>
            </a:r>
            <a:r>
              <a:rPr lang="en-US" sz="2400" dirty="0" smtClean="0"/>
              <a:t>Provider Portal </a:t>
            </a:r>
            <a:r>
              <a:rPr lang="en-US" sz="2400" dirty="0" smtClean="0"/>
              <a:t>using your provider </a:t>
            </a:r>
            <a:r>
              <a:rPr lang="en-US" sz="2400" dirty="0" smtClean="0"/>
              <a:t>credentials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Next, select the My Patients card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That will open the Provider page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28" y="1795594"/>
            <a:ext cx="3604572" cy="447332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6383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Begin Typing Patient’s Name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680"/>
            <a:ext cx="3569855" cy="47471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Begin typing the patient’s name in the search input field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The dropdown box will populate the names that match your input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Roll your cursor over the names and they will highlighted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Click the highlighted name whom  you are searching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609" y="2024597"/>
            <a:ext cx="4054191" cy="3767655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090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Select Highlighted Name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590" y="1956856"/>
            <a:ext cx="3274291" cy="47471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After you click the highlighted name, the system will open that patient’s Patient Record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Now you can carry out any of the tasks described above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66</a:t>
            </a:fld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3945946" y="3188475"/>
            <a:ext cx="349556" cy="1908312"/>
          </a:xfrm>
          <a:prstGeom prst="leftBrace">
            <a:avLst>
              <a:gd name="adj1" fmla="val 125108"/>
              <a:gd name="adj2" fmla="val 5083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888"/>
          <a:stretch/>
        </p:blipFill>
        <p:spPr>
          <a:xfrm>
            <a:off x="4420925" y="1833032"/>
            <a:ext cx="4265875" cy="4398452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941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Section </a:t>
            </a:r>
            <a:r>
              <a:rPr lang="en-US" sz="4000" dirty="0" smtClean="0"/>
              <a:t>8: Update Patient Information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680"/>
            <a:ext cx="4290291" cy="47471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Consent2Share allows providers to update their patient’s information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First, log </a:t>
            </a:r>
            <a:r>
              <a:rPr lang="en-US" sz="2400" dirty="0" smtClean="0"/>
              <a:t>into the </a:t>
            </a:r>
            <a:r>
              <a:rPr lang="en-US" sz="2400" dirty="0" smtClean="0"/>
              <a:t>Provider Portal </a:t>
            </a:r>
            <a:r>
              <a:rPr lang="en-US" sz="2400" dirty="0" smtClean="0"/>
              <a:t>using your provider </a:t>
            </a:r>
            <a:r>
              <a:rPr lang="en-US" sz="2400" dirty="0" smtClean="0"/>
              <a:t>credentials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Next, click the My Patients card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That will open the Provider page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28" y="1795594"/>
            <a:ext cx="3604572" cy="4473328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884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Select Appropriate Patient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8680"/>
            <a:ext cx="4290291" cy="47471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At the Provider Page, select the appropriate Patient Card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That will bring you to the relevant Patient Record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382" y="1786613"/>
            <a:ext cx="3308418" cy="4243624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703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Section </a:t>
            </a:r>
            <a:r>
              <a:rPr lang="en-US" sz="4000" dirty="0"/>
              <a:t>9</a:t>
            </a:r>
            <a:r>
              <a:rPr lang="en-US" sz="4000" dirty="0" smtClean="0"/>
              <a:t>: </a:t>
            </a:r>
            <a:r>
              <a:rPr lang="en-US" sz="4000" dirty="0" smtClean="0"/>
              <a:t>Update Patient Information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8128"/>
            <a:ext cx="3820602" cy="48106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Once the Patient </a:t>
            </a:r>
            <a:r>
              <a:rPr lang="en-US" sz="2400" dirty="0" smtClean="0"/>
              <a:t>Record page </a:t>
            </a:r>
            <a:r>
              <a:rPr lang="en-US" sz="2400" dirty="0" smtClean="0"/>
              <a:t>opens, you can: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i="1" dirty="0" smtClean="0"/>
              <a:t>Enter </a:t>
            </a:r>
            <a:r>
              <a:rPr lang="en-US" sz="2400" i="1" dirty="0" smtClean="0"/>
              <a:t>information </a:t>
            </a:r>
            <a:r>
              <a:rPr lang="en-US" sz="2400" dirty="0" smtClean="0"/>
              <a:t>that was not previously entered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i="1" dirty="0" smtClean="0"/>
              <a:t>Modify information </a:t>
            </a:r>
            <a:r>
              <a:rPr lang="en-US" sz="2400" dirty="0" smtClean="0"/>
              <a:t>that changed since the account was created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Click the save button after you modify any information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69</a:t>
            </a:fld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4393816" y="3260035"/>
            <a:ext cx="335490" cy="1884459"/>
          </a:xfrm>
          <a:prstGeom prst="leftBrace">
            <a:avLst>
              <a:gd name="adj1" fmla="val 185257"/>
              <a:gd name="adj2" fmla="val 50000"/>
            </a:avLst>
          </a:prstGeom>
          <a:solidFill>
            <a:srgbClr val="C00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320" y="2046929"/>
            <a:ext cx="4078114" cy="4167546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28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Click the Create a Patient Button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1624614"/>
            <a:ext cx="862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At the My Patients Page, click the Create a Patient Account button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7" b="17398"/>
          <a:stretch/>
        </p:blipFill>
        <p:spPr>
          <a:xfrm>
            <a:off x="1304271" y="2233375"/>
            <a:ext cx="6817165" cy="4140979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526685">
            <a:off x="6476640" y="4229973"/>
            <a:ext cx="1074953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4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Patient Demographics Page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1781479"/>
            <a:ext cx="851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Patients Demographics Page will open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08" y="2400009"/>
            <a:ext cx="8084983" cy="3807711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0364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Section 2: Enter </a:t>
            </a:r>
            <a:r>
              <a:rPr lang="en-US" sz="4000" dirty="0" smtClean="0"/>
              <a:t>Patient </a:t>
            </a:r>
            <a:r>
              <a:rPr lang="en-US" sz="4000" dirty="0" smtClean="0"/>
              <a:t>Demographics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3069"/>
            <a:ext cx="8686800" cy="1955222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2400" dirty="0" smtClean="0"/>
              <a:t>On the Patient Demographics </a:t>
            </a:r>
            <a:r>
              <a:rPr lang="en-US" sz="2400" dirty="0" smtClean="0"/>
              <a:t>Page, enter the </a:t>
            </a:r>
            <a:r>
              <a:rPr lang="en-US" sz="2400" i="1" dirty="0" smtClean="0"/>
              <a:t>Required Information</a:t>
            </a:r>
            <a:endParaRPr lang="en-US" sz="2400" i="1" dirty="0" smtClean="0"/>
          </a:p>
          <a:p>
            <a:pPr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Note that you can choose English or Spanish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Enter patients’ first name, last name, and optional middle name</a:t>
            </a:r>
          </a:p>
          <a:p>
            <a:pPr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Enter patients’ email</a:t>
            </a:r>
            <a:r>
              <a:rPr lang="en-US" sz="2400" dirty="0"/>
              <a:t>, </a:t>
            </a:r>
            <a:r>
              <a:rPr lang="en-US" sz="2400" dirty="0" smtClean="0"/>
              <a:t>gender, </a:t>
            </a:r>
            <a:r>
              <a:rPr lang="en-US" sz="2400" dirty="0" smtClean="0"/>
              <a:t>and date </a:t>
            </a:r>
            <a:r>
              <a:rPr lang="en-US" sz="2400" dirty="0"/>
              <a:t>of </a:t>
            </a:r>
            <a:r>
              <a:rPr lang="en-US" sz="2400" dirty="0" smtClean="0"/>
              <a:t>birth</a:t>
            </a:r>
          </a:p>
          <a:p>
            <a:pPr>
              <a:spcBef>
                <a:spcPts val="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2400" dirty="0" smtClean="0"/>
              <a:t>Enter the Identifier System </a:t>
            </a:r>
            <a:r>
              <a:rPr lang="en-US" sz="2400" dirty="0" smtClean="0"/>
              <a:t>and </a:t>
            </a:r>
            <a:r>
              <a:rPr lang="en-US" sz="2400" dirty="0" smtClean="0"/>
              <a:t>Identifier Value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20EB2-02D3-412C-AA72-A8C217C03D5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5706"/>
          <a:stretch/>
        </p:blipFill>
        <p:spPr>
          <a:xfrm>
            <a:off x="1270310" y="3656839"/>
            <a:ext cx="6603379" cy="2736063"/>
          </a:xfrm>
          <a:prstGeom prst="rect">
            <a:avLst/>
          </a:prstGeom>
          <a:ln w="1270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1916657"/>
      </p:ext>
    </p:extLst>
  </p:cSld>
  <p:clrMapOvr>
    <a:masterClrMapping/>
  </p:clrMapOvr>
</p:sld>
</file>

<file path=ppt/theme/theme1.xml><?xml version="1.0" encoding="utf-8"?>
<a:theme xmlns:a="http://schemas.openxmlformats.org/drawingml/2006/main" name="SAMHSA PPT Template (2-3-11)">
  <a:themeElements>
    <a:clrScheme name="SAMHSA">
      <a:dk1>
        <a:sysClr val="windowText" lastClr="000000"/>
      </a:dk1>
      <a:lt1>
        <a:sysClr val="window" lastClr="FFFFFF"/>
      </a:lt1>
      <a:dk2>
        <a:srgbClr val="344B56"/>
      </a:dk2>
      <a:lt2>
        <a:srgbClr val="EEECE1"/>
      </a:lt2>
      <a:accent1>
        <a:srgbClr val="B56C3B"/>
      </a:accent1>
      <a:accent2>
        <a:srgbClr val="C6AB5C"/>
      </a:accent2>
      <a:accent3>
        <a:srgbClr val="52738D"/>
      </a:accent3>
      <a:accent4>
        <a:srgbClr val="616F57"/>
      </a:accent4>
      <a:accent5>
        <a:srgbClr val="B15651"/>
      </a:accent5>
      <a:accent6>
        <a:srgbClr val="84171A"/>
      </a:accent6>
      <a:hlink>
        <a:srgbClr val="F9F3DD"/>
      </a:hlink>
      <a:folHlink>
        <a:srgbClr val="BCAE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2263bf7ad3428b97d7433c3f229160 xmlns="9a89f0ba-c812-4797-9382-76987b162025">
      <Terms xmlns="http://schemas.microsoft.com/office/infopath/2007/PartnerControls"/>
    </lc2263bf7ad3428b97d7433c3f229160>
    <HIT_x0020_Tool xmlns="9a89f0ba-c812-4797-9382-76987b162025">All</HIT_x0020_Tool>
    <_Status xmlns="http://schemas.microsoft.com/sharepoint/v3/fields">In Progress</_Status>
    <TaxCatchAll xmlns="72d1fc25-2d66-455c-913f-4f524748faa7">
      <Value>75</Value>
    </TaxCatchAll>
    <Dev_x0020_LifeCycle xmlns="72d1fc25-2d66-455c-913f-4f524748faa7">Reference</Dev_x0020_LifeCycle>
    <o2d1174dc288471aaf5516db3b26bb76 xmlns="72d1fc25-2d66-455c-913f-4f524748faa7">
      <Terms xmlns="http://schemas.microsoft.com/office/infopath/2007/PartnerControls">
        <TermInfo xmlns="http://schemas.microsoft.com/office/infopath/2007/PartnerControls">
          <TermName xmlns="http://schemas.microsoft.com/office/infopath/2007/PartnerControls">Task 4</TermName>
          <TermId xmlns="http://schemas.microsoft.com/office/infopath/2007/PartnerControls">be85ec27-dda6-4deb-9d38-1bb38ff6c424</TermId>
        </TermInfo>
      </Terms>
    </o2d1174dc288471aaf5516db3b26bb76>
    <_dlc_DocId xmlns="72d1fc25-2d66-455c-913f-4f524748faa7">FEIDOC-660-438</_dlc_DocId>
    <_dlc_DocIdUrl xmlns="72d1fc25-2d66-455c-913f-4f524748faa7">
      <Url>https://unite.feisystems.com/projectdashboards/BHITS/_layouts/15/DocIdRedir.aspx?ID=FEIDOC-660-438</Url>
      <Description>FEIDOC-660-438</Description>
    </_dlc_DocIdUrl>
  </documentManagement>
</p:properties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ev LifeCycle" ma:contentTypeID="0x010100FD953CD19939854499355ECF0BD94DD400104A1BAE21CBC24A969BE2953C7B0D83" ma:contentTypeVersion="32" ma:contentTypeDescription="" ma:contentTypeScope="" ma:versionID="948ebe8dd144db915117b05285a643fa">
  <xsd:schema xmlns:xsd="http://www.w3.org/2001/XMLSchema" xmlns:xs="http://www.w3.org/2001/XMLSchema" xmlns:p="http://schemas.microsoft.com/office/2006/metadata/properties" xmlns:ns2="72d1fc25-2d66-455c-913f-4f524748faa7" xmlns:ns3="9a89f0ba-c812-4797-9382-76987b162025" xmlns:ns4="http://schemas.microsoft.com/sharepoint/v3/fields" targetNamespace="http://schemas.microsoft.com/office/2006/metadata/properties" ma:root="true" ma:fieldsID="8d9381b4acd379069701f80d23c589f6" ns2:_="" ns3:_="" ns4:_="">
    <xsd:import namespace="72d1fc25-2d66-455c-913f-4f524748faa7"/>
    <xsd:import namespace="9a89f0ba-c812-4797-9382-76987b162025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3:HIT_x0020_Tool" minOccurs="0"/>
                <xsd:element ref="ns2:Dev_x0020_LifeCycle" minOccurs="0"/>
                <xsd:element ref="ns4:_Status" minOccurs="0"/>
                <xsd:element ref="ns2:_dlc_DocId" minOccurs="0"/>
                <xsd:element ref="ns2:_dlc_DocIdUrl" minOccurs="0"/>
                <xsd:element ref="ns2:_dlc_DocIdPersistId" minOccurs="0"/>
                <xsd:element ref="ns3:lc2263bf7ad3428b97d7433c3f229160" minOccurs="0"/>
                <xsd:element ref="ns2:TaxCatchAll" minOccurs="0"/>
                <xsd:element ref="ns2:TaxCatchAllLabel" minOccurs="0"/>
                <xsd:element ref="ns2:o2d1174dc288471aaf5516db3b26bb76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d1fc25-2d66-455c-913f-4f524748faa7" elementFormDefault="qualified">
    <xsd:import namespace="http://schemas.microsoft.com/office/2006/documentManagement/types"/>
    <xsd:import namespace="http://schemas.microsoft.com/office/infopath/2007/PartnerControls"/>
    <xsd:element name="Dev_x0020_LifeCycle" ma:index="5" nillable="true" ma:displayName="Dev LifeCycle" ma:format="Dropdown" ma:internalName="Dev_x0020_LifeCycle">
      <xsd:simpleType>
        <xsd:restriction base="dms:Choice">
          <xsd:enumeration value="Analysis"/>
          <xsd:enumeration value="Architecture"/>
          <xsd:enumeration value="Configuration"/>
          <xsd:enumeration value="Data"/>
          <xsd:enumeration value="Design"/>
          <xsd:enumeration value="Development"/>
          <xsd:enumeration value="Infrastructure"/>
          <xsd:enumeration value="Installation"/>
          <xsd:enumeration value="Quality Control"/>
          <xsd:enumeration value="Reference"/>
          <xsd:enumeration value="Releases"/>
          <xsd:enumeration value="Requirements"/>
          <xsd:enumeration value="Standards"/>
          <xsd:enumeration value="Training"/>
          <xsd:enumeration value="UX"/>
        </xsd:restriction>
      </xsd:simpleType>
    </xsd:element>
    <xsd:element name="_dlc_DocId" ma:index="7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8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9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5" nillable="true" ma:displayName="Taxonomy Catch All Column" ma:hidden="true" ma:list="{5cec323f-9265-4ac6-b9e6-7c677634d8ae}" ma:internalName="TaxCatchAll" ma:showField="CatchAllData" ma:web="72d1fc25-2d66-455c-913f-4f524748fa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7" nillable="true" ma:displayName="Taxonomy Catch All Column1" ma:hidden="true" ma:list="{5cec323f-9265-4ac6-b9e6-7c677634d8ae}" ma:internalName="TaxCatchAllLabel" ma:readOnly="true" ma:showField="CatchAllDataLabel" ma:web="72d1fc25-2d66-455c-913f-4f524748fa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2d1174dc288471aaf5516db3b26bb76" ma:index="19" ma:taxonomy="true" ma:internalName="o2d1174dc288471aaf5516db3b26bb76" ma:taxonomyFieldName="B_x0020_Task" ma:displayName="BHITS Task" ma:default="" ma:fieldId="{82d1174d-c288-471a-af55-16db3b26bb76}" ma:sspId="457f0773-11c2-405e-87f0-c82916935031" ma:termSetId="14391562-28a0-4386-8732-256c71ef5732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89f0ba-c812-4797-9382-76987b162025" elementFormDefault="qualified">
    <xsd:import namespace="http://schemas.microsoft.com/office/2006/documentManagement/types"/>
    <xsd:import namespace="http://schemas.microsoft.com/office/infopath/2007/PartnerControls"/>
    <xsd:element name="HIT_x0020_Tool" ma:index="4" nillable="true" ma:displayName="HIT Tool" ma:format="Dropdown" ma:internalName="HIT_x0020_Tool">
      <xsd:simpleType>
        <xsd:restriction base="dms:Choice">
          <xsd:enumeration value="All"/>
          <xsd:enumeration value="ASAM"/>
          <xsd:enumeration value="C2S"/>
          <xsd:enumeration value="ProCenter"/>
          <xsd:enumeration value="TestBed"/>
        </xsd:restriction>
      </xsd:simpleType>
    </xsd:element>
    <xsd:element name="lc2263bf7ad3428b97d7433c3f229160" ma:index="14" nillable="true" ma:taxonomy="true" ma:internalName="lc2263bf7ad3428b97d7433c3f229160" ma:taxonomyFieldName="BHITS_x0020_Keywords" ma:displayName="BHITS Keywords" ma:default="" ma:fieldId="{5c2263bf-7ad3-428b-97d7-433c3f229160}" ma:sspId="457f0773-11c2-405e-87f0-c82916935031" ma:termSetId="740d01a9-7797-4ae5-88aa-d90b8be63a3b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6" nillable="true" ma:displayName="Status" ma:default="In Progress" ma:format="Dropdown" ma:internalName="_Status">
      <xsd:simpleType>
        <xsd:union memberTypes="dms:Text">
          <xsd:simpleType>
            <xsd:restriction base="dms:Choice">
              <xsd:enumeration value="Not Started"/>
              <xsd:enumeration value="In Progress"/>
              <xsd:enumeration value="Draft"/>
              <xsd:enumeration value="Ready for Review"/>
              <xsd:enumeration value="Reviewed"/>
              <xsd:enumeration value="Final"/>
              <xsd:enumeration value="Archived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90F283-F0BA-467B-9A02-B307C99BD06B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C483678-0F51-465D-A926-9B9D9CCEEC1D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DC08E75A-E0C1-412A-97C1-3B10D725F5B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71D0984-A47F-4966-BACB-34AA4832CB8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492E14D5-AE36-4FD1-BAF3-39EC1BE4C3BB}">
  <ds:schemaRefs>
    <ds:schemaRef ds:uri="http://schemas.microsoft.com/sharepoint/events"/>
  </ds:schemaRefs>
</ds:datastoreItem>
</file>

<file path=customXml/itemProps6.xml><?xml version="1.0" encoding="utf-8"?>
<ds:datastoreItem xmlns:ds="http://schemas.openxmlformats.org/officeDocument/2006/customXml" ds:itemID="{287DBD8C-4C36-4786-BA81-E42DAF2BF629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sharepoint/v3/fields"/>
    <ds:schemaRef ds:uri="http://schemas.microsoft.com/office/2006/metadata/properties"/>
    <ds:schemaRef ds:uri="72d1fc25-2d66-455c-913f-4f524748faa7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9a89f0ba-c812-4797-9382-76987b162025"/>
  </ds:schemaRefs>
</ds:datastoreItem>
</file>

<file path=customXml/itemProps7.xml><?xml version="1.0" encoding="utf-8"?>
<ds:datastoreItem xmlns:ds="http://schemas.openxmlformats.org/officeDocument/2006/customXml" ds:itemID="{D5B9046F-9DEF-4748-BFA6-7CCEF270BF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d1fc25-2d66-455c-913f-4f524748faa7"/>
    <ds:schemaRef ds:uri="9a89f0ba-c812-4797-9382-76987b162025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52309</TotalTime>
  <Words>2431</Words>
  <Application>Microsoft Office PowerPoint</Application>
  <PresentationFormat>On-screen Show (4:3)</PresentationFormat>
  <Paragraphs>392</Paragraphs>
  <Slides>69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Wingdings</vt:lpstr>
      <vt:lpstr>ヒラギノ角ゴ Pro W3</vt:lpstr>
      <vt:lpstr>SAMHSA PPT Template (2-3-11)</vt:lpstr>
      <vt:lpstr>Consent2Share V3.2.0 Provider User Guide </vt:lpstr>
      <vt:lpstr>About Consent2Share</vt:lpstr>
      <vt:lpstr>Provider Roles</vt:lpstr>
      <vt:lpstr>About This Provider User Guide</vt:lpstr>
      <vt:lpstr>Section 1: Create a Patient Account</vt:lpstr>
      <vt:lpstr>Click the My Patients Card</vt:lpstr>
      <vt:lpstr>Click the Create a Patient Button</vt:lpstr>
      <vt:lpstr>Patient Demographics Page</vt:lpstr>
      <vt:lpstr>Section 2: Enter Patient Demographics</vt:lpstr>
      <vt:lpstr>Use Drop-down Menus</vt:lpstr>
      <vt:lpstr>Enter Optional Patient Information</vt:lpstr>
      <vt:lpstr>Click Save When Finished</vt:lpstr>
      <vt:lpstr>Section 3: Activate a Patient Account</vt:lpstr>
      <vt:lpstr>The Patient Record Page</vt:lpstr>
      <vt:lpstr>Open Patient Record</vt:lpstr>
      <vt:lpstr>Open Account Activation Page</vt:lpstr>
      <vt:lpstr>The Account Activation Page</vt:lpstr>
      <vt:lpstr>Send Account Verification Email</vt:lpstr>
      <vt:lpstr>Notification of Sent Validation Code</vt:lpstr>
      <vt:lpstr>Patient Activates the Account</vt:lpstr>
      <vt:lpstr>The Patient Account is Now Activated</vt:lpstr>
      <vt:lpstr>Section 4: Add Providers</vt:lpstr>
      <vt:lpstr>Add First Provider</vt:lpstr>
      <vt:lpstr>Add First Provider</vt:lpstr>
      <vt:lpstr>Search for First Provider</vt:lpstr>
      <vt:lpstr>Search for Second Provider</vt:lpstr>
      <vt:lpstr>Search for More Providers</vt:lpstr>
      <vt:lpstr>Add to Provider List</vt:lpstr>
      <vt:lpstr>Add to Provider List</vt:lpstr>
      <vt:lpstr>View Results</vt:lpstr>
      <vt:lpstr>Section 5: Create a Consent</vt:lpstr>
      <vt:lpstr>Select Patient’s Consents Link</vt:lpstr>
      <vt:lpstr>Click the Add New Consent Button</vt:lpstr>
      <vt:lpstr>The Consent Page</vt:lpstr>
      <vt:lpstr>Step 1: Select Providers</vt:lpstr>
      <vt:lpstr>Select the “From” Provider</vt:lpstr>
      <vt:lpstr>“From” Provider Populates</vt:lpstr>
      <vt:lpstr>Select “To” Provider</vt:lpstr>
      <vt:lpstr>Chose “To” Provider</vt:lpstr>
      <vt:lpstr>Step 2: Select Medical Information</vt:lpstr>
      <vt:lpstr>Select Medical Information</vt:lpstr>
      <vt:lpstr>Select Medical Information</vt:lpstr>
      <vt:lpstr>Step 3: Select Purpose of Use</vt:lpstr>
      <vt:lpstr>Edit Purpose of Use</vt:lpstr>
      <vt:lpstr>Step 4: Select Consent Terms</vt:lpstr>
      <vt:lpstr>Step 5: Click the Save Button</vt:lpstr>
      <vt:lpstr>Patient Step 6: Patient Signs Consent</vt:lpstr>
      <vt:lpstr>Patient Step 6.1: Consent Management</vt:lpstr>
      <vt:lpstr>Patient Step 6.2: Signs Attestation Box</vt:lpstr>
      <vt:lpstr>Patient Step 6.3: Provides eSignature</vt:lpstr>
      <vt:lpstr>Patient Step 6.4: Receives Confirmation</vt:lpstr>
      <vt:lpstr>Before Patient Signs Consent</vt:lpstr>
      <vt:lpstr>After Patient Signs Consent</vt:lpstr>
      <vt:lpstr>Section 6: Segment Patient Data</vt:lpstr>
      <vt:lpstr>Select Your Patient</vt:lpstr>
      <vt:lpstr>Select Document Segmentation</vt:lpstr>
      <vt:lpstr>Select Segmentation</vt:lpstr>
      <vt:lpstr>Enter Provider NPIs</vt:lpstr>
      <vt:lpstr>Entering Provider NPI Numbers</vt:lpstr>
      <vt:lpstr>Select Purpose of Use</vt:lpstr>
      <vt:lpstr>Attach Document to be Segmented</vt:lpstr>
      <vt:lpstr>Download Segmented Document</vt:lpstr>
      <vt:lpstr>Results: Segmented Document</vt:lpstr>
      <vt:lpstr>Section 7: Search for Patients</vt:lpstr>
      <vt:lpstr>Begin Typing Patient’s Name</vt:lpstr>
      <vt:lpstr>Select Highlighted Name</vt:lpstr>
      <vt:lpstr>Section 8: Update Patient Information</vt:lpstr>
      <vt:lpstr>Select Appropriate Patient</vt:lpstr>
      <vt:lpstr>Section 9: Update Patient Information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Kirby Crider</dc:creator>
  <cp:lastModifiedBy>Mim Landry</cp:lastModifiedBy>
  <cp:revision>539</cp:revision>
  <cp:lastPrinted>2016-07-20T14:50:25Z</cp:lastPrinted>
  <dcterms:created xsi:type="dcterms:W3CDTF">2014-05-08T16:43:08Z</dcterms:created>
  <dcterms:modified xsi:type="dcterms:W3CDTF">2017-07-07T14:43:42Z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0x010100FD953CD19939854499355ECF0BD94DD400104A1BAE21CBC24A969BE2953C7B0D83</vt:lpwstr>
  </property>
  <property fmtid="{D5CDD505-2E9C-101B-9397-08002B2CF9AE}" pid="3" name="_dlc_DocIdItemGuid">
    <vt:lpwstr>f2a88107-4739-4f43-bdc1-39053cc24d46</vt:lpwstr>
  </property>
  <property fmtid="{D5CDD505-2E9C-101B-9397-08002B2CF9AE}" pid="4" name="BHITS_x0020_Keywords">
    <vt:lpwstr/>
  </property>
  <property fmtid="{D5CDD505-2E9C-101B-9397-08002B2CF9AE}" pid="5" name="B Task">
    <vt:lpwstr>75;#Task 4|be85ec27-dda6-4deb-9d38-1bb38ff6c424</vt:lpwstr>
  </property>
  <property fmtid="{D5CDD505-2E9C-101B-9397-08002B2CF9AE}" pid="6" name="BHITS Keywords">
    <vt:lpwstr/>
  </property>
</Properties>
</file>